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489" r:id="rId3"/>
    <p:sldId id="479" r:id="rId4"/>
    <p:sldId id="480" r:id="rId5"/>
    <p:sldId id="482" r:id="rId6"/>
    <p:sldId id="483" r:id="rId7"/>
    <p:sldId id="474" r:id="rId8"/>
    <p:sldId id="448" r:id="rId9"/>
    <p:sldId id="459" r:id="rId10"/>
    <p:sldId id="444" r:id="rId11"/>
    <p:sldId id="475" r:id="rId12"/>
    <p:sldId id="445" r:id="rId13"/>
    <p:sldId id="490" r:id="rId14"/>
    <p:sldId id="464" r:id="rId15"/>
    <p:sldId id="465" r:id="rId16"/>
    <p:sldId id="463" r:id="rId17"/>
    <p:sldId id="476" r:id="rId18"/>
    <p:sldId id="355" r:id="rId19"/>
    <p:sldId id="466" r:id="rId20"/>
    <p:sldId id="477" r:id="rId21"/>
    <p:sldId id="455" r:id="rId22"/>
    <p:sldId id="450" r:id="rId23"/>
    <p:sldId id="478" r:id="rId24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4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15.wmf"/><Relationship Id="rId1" Type="http://schemas.openxmlformats.org/officeDocument/2006/relationships/image" Target="../media/image12.wmf"/><Relationship Id="rId2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26/03/19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000" b="1" dirty="0" smtClean="0"/>
              <a:t>Slide 3 – (..) : Content of the presentation</a:t>
            </a:r>
          </a:p>
          <a:p>
            <a:pPr>
              <a:defRPr/>
            </a:pP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Insert a new slide: Home &gt; “New Slide” and choose a</a:t>
            </a:r>
            <a:r>
              <a:rPr lang="en-GB" sz="10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136473-6D70-E045-89BA-4588405027E8}" type="slidenum">
              <a:rPr lang="it-IT" smtClean="0"/>
              <a:pPr>
                <a:defRPr/>
              </a:pPr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08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100" b="1" dirty="0" smtClean="0"/>
              <a:t>Slide 3 – (..) : Content of the presentation</a:t>
            </a:r>
          </a:p>
          <a:p>
            <a:pPr>
              <a:defRPr/>
            </a:pPr>
            <a:endParaRPr lang="en-GB" sz="1100" dirty="0" smtClean="0"/>
          </a:p>
          <a:p>
            <a:pPr>
              <a:defRPr/>
            </a:pPr>
            <a:r>
              <a:rPr lang="en-GB" sz="1100" dirty="0" smtClean="0"/>
              <a:t>Insert a new slide: Home &gt; “New Slide” and choose a</a:t>
            </a:r>
            <a:r>
              <a:rPr lang="en-GB" sz="11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CCA2D6-8136-E64B-BB15-E40171F2F756}" type="slidenum">
              <a:rPr lang="it-IT" smtClean="0"/>
              <a:pPr>
                <a:defRPr/>
              </a:pPr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32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26/03/19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3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4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5.wmf"/><Relationship Id="rId11" Type="http://schemas.openxmlformats.org/officeDocument/2006/relationships/image" Target="../media/image16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8.w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9.wmf"/><Relationship Id="rId10" Type="http://schemas.openxmlformats.org/officeDocument/2006/relationships/image" Target="../media/image2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5.wmf"/><Relationship Id="rId7" Type="http://schemas.openxmlformats.org/officeDocument/2006/relationships/image" Target="../media/image2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9.w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30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image" Target="../media/image49.jpe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hyperlink" Target="http://dx.doi.org/10.1117/12.2274263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rio/oasys-installation-scripts/wiki" TargetMode="External"/><Relationship Id="rId3" Type="http://schemas.openxmlformats.org/officeDocument/2006/relationships/hyperlink" Target="https://github.com/srio/ShadowOui-Tutorial" TargetMode="Externa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28800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HERCULES 2019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Simulating beamline optics by ray-tracing using </a:t>
            </a:r>
            <a:r>
              <a:rPr lang="en-US" dirty="0" err="1" smtClean="0">
                <a:ea typeface="ＭＳ Ｐゴシック" pitchFamily="34" charset="-128"/>
              </a:rPr>
              <a:t>ShadowOui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1371600" y="45974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Manuel Sánchez del Río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AAM, ISDD, ESRF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2019 March 27th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Compute e</a:t>
            </a:r>
            <a:r>
              <a:rPr lang="en-US" altLang="en-US" baseline="30000" smtClean="0">
                <a:ea typeface="ＭＳ Ｐゴシック" panose="020B0600070205080204" pitchFamily="34" charset="-128"/>
              </a:rPr>
              <a:t>-</a:t>
            </a:r>
            <a:r>
              <a:rPr lang="en-US" altLang="en-US" smtClean="0">
                <a:ea typeface="ＭＳ Ｐゴシック" panose="020B0600070205080204" pitchFamily="34" charset="-128"/>
              </a:rPr>
              <a:t>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057400" y="992188"/>
          <a:ext cx="472440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92188"/>
                        <a:ext cx="4724400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533400" y="2058988"/>
            <a:ext cx="7467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With </a:t>
            </a:r>
            <a:r>
              <a:rPr lang="en-US" altLang="en-US">
                <a:latin typeface="Symbol" panose="05050102010706020507" pitchFamily="18" charset="2"/>
              </a:rPr>
              <a:t>e</a:t>
            </a:r>
            <a:r>
              <a:rPr lang="en-US" altLang="en-US"/>
              <a:t> the emittance (constant), and Twiss parameters: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615950" y="4524375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At </a:t>
            </a:r>
            <a:r>
              <a:rPr lang="en-US" altLang="en-US">
                <a:solidFill>
                  <a:srgbClr val="FF0000"/>
                </a:solidFill>
              </a:rPr>
              <a:t>waist</a:t>
            </a:r>
            <a:r>
              <a:rPr lang="en-US" altLang="en-US"/>
              <a:t> (zero correlation, </a:t>
            </a:r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</a:t>
            </a:r>
            <a:r>
              <a:rPr lang="en-US" altLang="en-US">
                <a:latin typeface="Symbol" panose="05050102010706020507" pitchFamily="18" charset="2"/>
              </a:rPr>
              <a:t>a</a:t>
            </a:r>
            <a:r>
              <a:rPr lang="en-US" altLang="en-US"/>
              <a:t>=0, </a:t>
            </a:r>
            <a:r>
              <a:rPr lang="en-US" altLang="en-US">
                <a:latin typeface="Symbol" panose="05050102010706020507" pitchFamily="18" charset="2"/>
              </a:rPr>
              <a:t>b</a:t>
            </a:r>
            <a:r>
              <a:rPr lang="en-US" altLang="en-US"/>
              <a:t> is minimum):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097213" y="2516188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2516188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535113" y="4859338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4859338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319213" y="3929063"/>
          <a:ext cx="61753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Equation" r:id="rId9" imgW="4000320" imgH="330120" progId="">
                  <p:embed/>
                </p:oleObj>
              </mc:Choice>
              <mc:Fallback>
                <p:oleObj name="Equation" r:id="rId9" imgW="4000320" imgH="330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929063"/>
                        <a:ext cx="61753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33400" y="3278188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At </a:t>
            </a:r>
            <a:r>
              <a:rPr lang="en-US" altLang="en-US">
                <a:solidFill>
                  <a:srgbClr val="FF0000"/>
                </a:solidFill>
              </a:rPr>
              <a:t>s</a:t>
            </a:r>
            <a:r>
              <a:rPr lang="en-US" altLang="en-US"/>
              <a:t> (any point of the trajectory):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59338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TextBox 11"/>
          <p:cNvSpPr txBox="1">
            <a:spLocks noChangeArrowheads="1"/>
          </p:cNvSpPr>
          <p:nvPr/>
        </p:nvSpPr>
        <p:spPr bwMode="auto">
          <a:xfrm>
            <a:off x="381000" y="5810250"/>
            <a:ext cx="8397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asks for </a:t>
            </a:r>
            <a:r>
              <a:rPr lang="en-US" altLang="en-US" sz="2400">
                <a:solidFill>
                  <a:srgbClr val="0070C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400">
                <a:solidFill>
                  <a:srgbClr val="0070C0"/>
                </a:solidFill>
              </a:rPr>
              <a:t> and </a:t>
            </a:r>
            <a:r>
              <a:rPr lang="en-US" altLang="en-US" sz="2400">
                <a:solidFill>
                  <a:srgbClr val="0070C0"/>
                </a:solidFill>
                <a:latin typeface="Symbol" panose="05050102010706020507" pitchFamily="18" charset="2"/>
              </a:rPr>
              <a:t>e</a:t>
            </a:r>
            <a:r>
              <a:rPr lang="en-US" altLang="en-US" sz="2400">
                <a:solidFill>
                  <a:srgbClr val="0070C0"/>
                </a:solidFill>
              </a:rPr>
              <a:t> at waist (plus distance from waist to center of device)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/>
          <a:lstStyle/>
          <a:p>
            <a:r>
              <a:rPr lang="en-US" altLang="en-US" sz="2000" b="1" smtClean="0">
                <a:ea typeface="ＭＳ Ｐゴシック" panose="020B0600070205080204" pitchFamily="34" charset="-128"/>
              </a:rPr>
              <a:t>Onuki &amp; Elleaume Undulators, Wigglers  and their applications, CRC press, 2002</a:t>
            </a: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1295400" y="47244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3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7244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/>
        </p:nvGraphicFramePr>
        <p:xfrm>
          <a:off x="5867400" y="4038600"/>
          <a:ext cx="24304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4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038600"/>
                        <a:ext cx="24304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5" name="Equation" r:id="rId8" imgW="1244520" imgH="393480" progId="">
                  <p:embed/>
                </p:oleObj>
              </mc:Choice>
              <mc:Fallback>
                <p:oleObj name="Equation" r:id="rId8" imgW="1244520" imgH="393480" progId="">
                  <p:embed/>
                  <p:pic>
                    <p:nvPicPr>
                      <p:cNvPr id="410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152400" y="5724525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Undulator beams have not Gaussian profiles (even at resonances)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BY NOW, WE APPROXIMATE UNDULATORS BY GEOMETRIC SOURCES WITH GAUSSIAN SIZES AND DIVERGENCES</a:t>
            </a: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581400" y="5105400"/>
            <a:ext cx="2971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TextBox 12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ex13_insertiondevices.ows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2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</a:t>
            </a:r>
            <a:r>
              <a:rPr lang="en-US" dirty="0" err="1" smtClean="0"/>
              <a:t>vs</a:t>
            </a:r>
            <a:r>
              <a:rPr lang="en-US" dirty="0" smtClean="0"/>
              <a:t> ESRF electron lattice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65772"/>
            <a:ext cx="8318500" cy="318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11" y="4491201"/>
            <a:ext cx="6295020" cy="23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13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Optical elements</a:t>
            </a:r>
            <a:endParaRPr lang="en-GB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For each optics element SHADOW includes: </a:t>
            </a:r>
          </a:p>
          <a:p>
            <a:r>
              <a:rPr lang="en-US" altLang="en-US" smtClean="0">
                <a:solidFill>
                  <a:srgbClr val="0070C0"/>
                </a:solidFill>
                <a:ea typeface="ＭＳ Ｐゴシック" panose="020B0600070205080204" pitchFamily="34" charset="-128"/>
              </a:rPr>
              <a:t>Geometrical model: how the direction of the rays are changed (reflected, refracted or diffracted)</a:t>
            </a:r>
          </a:p>
          <a:p>
            <a:r>
              <a:rPr lang="en-US" altLang="en-US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Physical model: how the ray intensity (in fact electric fields) decreases because of the interaction</a:t>
            </a:r>
            <a:endParaRPr lang="en-GB" altLang="en-US" smtClean="0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185988" y="5526088"/>
            <a:ext cx="650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70C0"/>
                </a:solidFill>
              </a:rPr>
              <a:t>Structures along the surface =&gt;playing with the direction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B050"/>
                </a:solidFill>
              </a:rPr>
              <a:t>Structures in depth =&gt; playing with the reflectivity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endParaRPr lang="en-US" alt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z="360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92513"/>
            <a:ext cx="3251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7" name="TextBox 13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ex15_aberration.ows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503238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5743575" y="2255838"/>
            <a:ext cx="3078163" cy="1460500"/>
            <a:chOff x="2736" y="2496"/>
            <a:chExt cx="1939" cy="920"/>
          </a:xfrm>
        </p:grpSpPr>
        <p:pic>
          <p:nvPicPr>
            <p:cNvPr id="5128" name="Picture 6" descr="als105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496"/>
              <a:ext cx="1939" cy="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9" name="Text Box 7"/>
            <p:cNvSpPr txBox="1">
              <a:spLocks noChangeArrowheads="1"/>
            </p:cNvSpPr>
            <p:nvPr/>
          </p:nvSpPr>
          <p:spPr bwMode="auto">
            <a:xfrm>
              <a:off x="3936" y="2640"/>
              <a:ext cx="2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Arial Narrow" panose="020B0606020202030204" pitchFamily="34" charset="0"/>
                </a:rPr>
                <a:t>q</a:t>
              </a:r>
              <a:endParaRPr lang="en-GB" altLang="en-US" sz="2400" i="1">
                <a:latin typeface="Arial Narrow" panose="020B0606020202030204" pitchFamily="34" charset="0"/>
              </a:endParaRPr>
            </a:p>
          </p:txBody>
        </p:sp>
        <p:sp>
          <p:nvSpPr>
            <p:cNvPr id="5130" name="Text Box 8"/>
            <p:cNvSpPr txBox="1">
              <a:spLocks noChangeArrowheads="1"/>
            </p:cNvSpPr>
            <p:nvPr/>
          </p:nvSpPr>
          <p:spPr bwMode="auto">
            <a:xfrm>
              <a:off x="3168" y="2640"/>
              <a:ext cx="2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Arial Narrow" panose="020B0606020202030204" pitchFamily="34" charset="0"/>
                </a:rPr>
                <a:t>p</a:t>
              </a:r>
              <a:endParaRPr lang="en-GB" altLang="en-US" sz="2400" i="1">
                <a:latin typeface="Arial Narrow" panose="020B0606020202030204" pitchFamily="34" charset="0"/>
              </a:endParaRPr>
            </a:p>
          </p:txBody>
        </p:sp>
        <p:sp>
          <p:nvSpPr>
            <p:cNvPr id="5131" name="Line 9"/>
            <p:cNvSpPr>
              <a:spLocks noChangeShapeType="1"/>
            </p:cNvSpPr>
            <p:nvPr/>
          </p:nvSpPr>
          <p:spPr bwMode="auto">
            <a:xfrm>
              <a:off x="3648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132" name="Text Box 10"/>
            <p:cNvSpPr txBox="1">
              <a:spLocks noChangeArrowheads="1"/>
            </p:cNvSpPr>
            <p:nvPr/>
          </p:nvSpPr>
          <p:spPr bwMode="auto">
            <a:xfrm>
              <a:off x="3600" y="302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Symbol" panose="05050102010706020507" pitchFamily="18" charset="2"/>
                </a:rPr>
                <a:t>r</a:t>
              </a:r>
              <a:endParaRPr lang="en-GB" altLang="en-US" sz="2400" i="1">
                <a:latin typeface="Symbol" panose="05050102010706020507" pitchFamily="18" charset="2"/>
              </a:endParaRPr>
            </a:p>
          </p:txBody>
        </p:sp>
        <p:sp>
          <p:nvSpPr>
            <p:cNvPr id="5133" name="Text Box 11"/>
            <p:cNvSpPr txBox="1">
              <a:spLocks noChangeArrowheads="1"/>
            </p:cNvSpPr>
            <p:nvPr/>
          </p:nvSpPr>
          <p:spPr bwMode="auto">
            <a:xfrm>
              <a:off x="3600" y="302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Symbol" panose="05050102010706020507" pitchFamily="18" charset="2"/>
                </a:rPr>
                <a:t>r</a:t>
              </a:r>
              <a:endParaRPr lang="en-GB" altLang="en-US" sz="2400" i="1">
                <a:latin typeface="Symbol" panose="05050102010706020507" pitchFamily="18" charset="2"/>
              </a:endParaRPr>
            </a:p>
          </p:txBody>
        </p:sp>
      </p:grp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/>
        </p:nvGraphicFramePr>
        <p:xfrm>
          <a:off x="6056313" y="431006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431006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646238"/>
            <a:ext cx="5926138" cy="510540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Point to point focusing (ellipsoid)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Collimating (paraboloid)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ea typeface="ＭＳ Ｐゴシック" panose="020B0600070205080204" pitchFamily="34" charset="-128"/>
              </a:rPr>
              <a:t>Tangential or Meridional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manufactiring: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Aberrations</a:t>
            </a:r>
          </a:p>
        </p:txBody>
      </p:sp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ex15_aberration.ows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Kirkpatrick-Baez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5492750" y="1993900"/>
            <a:ext cx="319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ex16_kb.ows</a:t>
            </a:r>
          </a:p>
        </p:txBody>
      </p:sp>
      <p:sp>
        <p:nvSpPr>
          <p:cNvPr id="27652" name="AutoShape 2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3" name="AutoShape 4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4" name="AutoShape 6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pic>
        <p:nvPicPr>
          <p:cNvPr id="27655" name="Picture 8" descr="An Kirkpatrick-Baez mirror to focus the X-r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254125"/>
            <a:ext cx="42862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08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6938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Crystals</a:t>
            </a:r>
          </a:p>
        </p:txBody>
      </p:sp>
      <p:pic>
        <p:nvPicPr>
          <p:cNvPr id="24579" name="Picture 4" descr="spie_crys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19600"/>
            <a:ext cx="2830513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3446463" y="2928938"/>
            <a:ext cx="25971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BRAGG or reflection</a:t>
            </a:r>
            <a:endParaRPr lang="en-GB" altLang="en-US" sz="2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3327400" y="5078413"/>
            <a:ext cx="27178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LAUE or transmission</a:t>
            </a:r>
            <a:endParaRPr lang="en-GB" altLang="en-US" sz="2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582" name="Picture 7" descr="spie_crys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566988"/>
            <a:ext cx="2489200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396875" y="812800"/>
            <a:ext cx="42894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/>
              <a:t>Geometrical model</a:t>
            </a:r>
          </a:p>
          <a:p>
            <a:pPr algn="just" eaLnBrk="1" hangingPunct="1"/>
            <a:r>
              <a:rPr lang="en-US" altLang="en-US" sz="1600"/>
              <a:t> like a grating originated by the truncation of the Bragg planes with the crystal surface. Crystals are dispersive elements, except for the most used case of Bragg-Symmetric reflection.</a:t>
            </a:r>
            <a:endParaRPr lang="en-GB" altLang="en-US" sz="1600"/>
          </a:p>
        </p:txBody>
      </p:sp>
      <p:sp>
        <p:nvSpPr>
          <p:cNvPr id="24586" name="TextBox 13"/>
          <p:cNvSpPr txBox="1">
            <a:spLocks noChangeArrowheads="1"/>
          </p:cNvSpPr>
          <p:nvPr/>
        </p:nvSpPr>
        <p:spPr bwMode="auto">
          <a:xfrm>
            <a:off x="4979988" y="830263"/>
            <a:ext cx="4164012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/>
              <a:t>Physical model </a:t>
            </a:r>
          </a:p>
          <a:p>
            <a:pPr algn="just" eaLnBrk="1" hangingPunct="1"/>
            <a:r>
              <a:rPr lang="en-US" altLang="en-US" sz="1600"/>
              <a:t>(crystal reflectivity) is given by the Dynamical Theory of Diffraction and gives the “Darwin width”</a:t>
            </a:r>
            <a:endParaRPr lang="en-GB" altLang="en-US" sz="1600"/>
          </a:p>
        </p:txBody>
      </p:sp>
      <p:sp>
        <p:nvSpPr>
          <p:cNvPr id="24587" name="TextBox 10"/>
          <p:cNvSpPr txBox="1">
            <a:spLocks noChangeArrowheads="1"/>
          </p:cNvSpPr>
          <p:nvPr/>
        </p:nvSpPr>
        <p:spPr bwMode="auto">
          <a:xfrm>
            <a:off x="3230563" y="6045200"/>
            <a:ext cx="319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(ex23_crystal_laue.ows)</a:t>
            </a:r>
            <a:endParaRPr lang="en-GB" altLang="en-US" b="1">
              <a:solidFill>
                <a:srgbClr val="FF0000"/>
              </a:solidFill>
            </a:endParaRPr>
          </a:p>
        </p:txBody>
      </p:sp>
      <p:sp>
        <p:nvSpPr>
          <p:cNvPr id="24588" name="TextBox 11"/>
          <p:cNvSpPr txBox="1">
            <a:spLocks noChangeArrowheads="1"/>
          </p:cNvSpPr>
          <p:nvPr/>
        </p:nvSpPr>
        <p:spPr bwMode="auto">
          <a:xfrm>
            <a:off x="3070225" y="3805238"/>
            <a:ext cx="64579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ex17_sagittalfocusing.ows</a:t>
            </a:r>
          </a:p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OTHER_EXAMPLES/crystal_analyzer_diced.ows</a:t>
            </a:r>
          </a:p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OTHER_EXAMPLES/crystal_asymmetric_backscattering.ows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3" y="2444750"/>
            <a:ext cx="2206625" cy="1556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613" y="4767375"/>
            <a:ext cx="2382698" cy="1575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3678770"/>
            <a:ext cx="8614238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>Goals</a:t>
            </a:r>
            <a:b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Calculate main characteristics of synchrotron sources (dipoles and IDs)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Simulating beamline optics by ray-tracing to obtain main parameters of beam size, energy resolution and flux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Understand basic principles of x-ray o</a:t>
            </a:r>
            <a:r>
              <a:rPr lang="en-US" alt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ptics: 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Reflective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(aberrations, slope errors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), Diffractive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(dispersion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 and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Refractive (chromatic aberrations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</a:t>
            </a:r>
            <a:b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A few words (only) about coherence</a:t>
            </a: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09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Other</a:t>
            </a:r>
            <a:endParaRPr lang="en-GB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7652" name="AutoShape 2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3" name="AutoShape 4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4" name="AutoShape 6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pic>
        <p:nvPicPr>
          <p:cNvPr id="27656" name="Picture 10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4025900"/>
            <a:ext cx="476250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7" name="TextBox 8"/>
          <p:cNvSpPr txBox="1">
            <a:spLocks noChangeArrowheads="1"/>
          </p:cNvSpPr>
          <p:nvPr/>
        </p:nvSpPr>
        <p:spPr bwMode="auto">
          <a:xfrm>
            <a:off x="5645150" y="4586288"/>
            <a:ext cx="3194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ex19_beamline.ows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32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7"/>
          <p:cNvSpPr txBox="1">
            <a:spLocks noChangeArrowheads="1"/>
          </p:cNvSpPr>
          <p:nvPr/>
        </p:nvSpPr>
        <p:spPr bwMode="auto">
          <a:xfrm>
            <a:off x="395288" y="620713"/>
            <a:ext cx="36576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6627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3350"/>
            <a:ext cx="4724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519238"/>
            <a:ext cx="3455988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itre 1"/>
          <p:cNvSpPr>
            <a:spLocks noGrp="1"/>
          </p:cNvSpPr>
          <p:nvPr>
            <p:ph type="title"/>
          </p:nvPr>
        </p:nvSpPr>
        <p:spPr>
          <a:xfrm>
            <a:off x="0" y="373063"/>
            <a:ext cx="9144000" cy="495300"/>
          </a:xfrm>
        </p:spPr>
        <p:txBody>
          <a:bodyPr/>
          <a:lstStyle/>
          <a:p>
            <a:r>
              <a:rPr lang="fr-FR" altLang="en-US" smtClean="0">
                <a:ea typeface="ＭＳ Ｐゴシック" panose="020B0600070205080204" pitchFamily="34" charset="-128"/>
              </a:rPr>
              <a:t>LENSE = TWO INTERFACES</a:t>
            </a:r>
            <a:br>
              <a:rPr lang="fr-FR" altLang="en-US" smtClean="0">
                <a:ea typeface="ＭＳ Ｐゴシック" panose="020B0600070205080204" pitchFamily="34" charset="-128"/>
              </a:rPr>
            </a:br>
            <a:r>
              <a:rPr lang="en-US" altLang="en-US" smtClean="0">
                <a:ea typeface="ＭＳ Ｐゴシック" panose="020B0600070205080204" pitchFamily="34" charset="-128"/>
              </a:rPr>
              <a:t> Geometrical model        Physical model</a:t>
            </a:r>
            <a:endParaRPr lang="fr-FR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 bwMode="auto">
          <a:xfrm>
            <a:off x="541338" y="5626100"/>
            <a:ext cx="82359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CRL = </a:t>
            </a:r>
            <a:r>
              <a:rPr lang="fr-FR" sz="4400" i="1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n</a:t>
            </a: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 </a:t>
            </a:r>
            <a:r>
              <a:rPr lang="fr-FR" sz="4400" dirty="0" err="1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identical</a:t>
            </a: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 </a:t>
            </a:r>
            <a:r>
              <a:rPr lang="fr-FR" sz="4400" dirty="0" err="1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Lenses</a:t>
            </a:r>
            <a:endParaRPr lang="fr-FR" sz="4400" dirty="0">
              <a:solidFill>
                <a:srgbClr val="0070C0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Titre 1"/>
          <p:cNvSpPr txBox="1">
            <a:spLocks/>
          </p:cNvSpPr>
          <p:nvPr/>
        </p:nvSpPr>
        <p:spPr bwMode="auto">
          <a:xfrm>
            <a:off x="395288" y="6246813"/>
            <a:ext cx="82359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TRANSFOCATOR = </a:t>
            </a:r>
            <a:r>
              <a:rPr lang="fr-FR" sz="4400" i="1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m</a:t>
            </a: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 </a:t>
            </a:r>
            <a:r>
              <a:rPr lang="fr-FR" sz="4400" dirty="0" err="1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different</a:t>
            </a:r>
            <a:r>
              <a:rPr lang="fr-FR" sz="4400" dirty="0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 </a:t>
            </a:r>
            <a:r>
              <a:rPr lang="fr-FR" sz="4400" dirty="0" err="1">
                <a:solidFill>
                  <a:srgbClr val="0070C0"/>
                </a:solidFill>
                <a:latin typeface="+mj-lt"/>
                <a:ea typeface="ＭＳ Ｐゴシック" charset="-128"/>
                <a:cs typeface="ＭＳ Ｐゴシック" charset="-128"/>
              </a:rPr>
              <a:t>CRLs</a:t>
            </a:r>
            <a:endParaRPr lang="fr-FR" sz="4400" dirty="0">
              <a:solidFill>
                <a:srgbClr val="0070C0"/>
              </a:solidFill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5873750" y="1449388"/>
            <a:ext cx="2757488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absorption in media</a:t>
            </a:r>
          </a:p>
          <a:p>
            <a:pPr lvl="1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I/I</a:t>
            </a:r>
            <a:r>
              <a:rPr lang="en-US" altLang="en-US" baseline="-25000">
                <a:solidFill>
                  <a:srgbClr val="000000"/>
                </a:solidFill>
              </a:rPr>
              <a:t>0</a:t>
            </a:r>
            <a:r>
              <a:rPr lang="en-US" altLang="en-US">
                <a:solidFill>
                  <a:srgbClr val="000000"/>
                </a:solidFill>
              </a:rPr>
              <a:t> = exp(-</a:t>
            </a:r>
            <a:r>
              <a:rPr lang="en-US" altLang="en-US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altLang="en-US">
                <a:solidFill>
                  <a:srgbClr val="000000"/>
                </a:solidFill>
              </a:rPr>
              <a:t> t)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6633" name="TextBox 8"/>
          <p:cNvSpPr txBox="1">
            <a:spLocks noChangeArrowheads="1"/>
          </p:cNvSpPr>
          <p:nvPr/>
        </p:nvSpPr>
        <p:spPr bwMode="auto">
          <a:xfrm>
            <a:off x="3403600" y="4649788"/>
            <a:ext cx="52276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(OTHER_EXAMPLES/lens_elliptical.ows)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OTHER_EXAMPLES/CRL_Snigirev_1996.ows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ex24_transfocator.ows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915"/>
            <a:ext cx="9144000" cy="58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 bwMode="auto">
          <a:xfrm>
            <a:off x="1596011" y="451081"/>
            <a:ext cx="5713563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The OASYS Project</a:t>
            </a:r>
          </a:p>
        </p:txBody>
      </p:sp>
      <p:pic>
        <p:nvPicPr>
          <p:cNvPr id="73731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283" y="946916"/>
            <a:ext cx="4914546" cy="29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ZoneTexte 6"/>
          <p:cNvSpPr txBox="1">
            <a:spLocks noChangeArrowheads="1"/>
          </p:cNvSpPr>
          <p:nvPr/>
        </p:nvSpPr>
        <p:spPr bwMode="auto">
          <a:xfrm>
            <a:off x="1241281" y="3834047"/>
            <a:ext cx="6623297" cy="1447812"/>
          </a:xfrm>
          <a:prstGeom prst="rect">
            <a:avLst/>
          </a:prstGeom>
          <a:solidFill>
            <a:srgbClr val="DCE6F2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wrap="square" lIns="62209" tIns="31105" rIns="62209" bIns="31105">
            <a:spAutoFit/>
          </a:bodyPr>
          <a:lstStyle>
            <a:lvl1pPr marL="342900" indent="-3429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FF6600"/>
                </a:solidFill>
              </a:rPr>
              <a:t>OASYS</a:t>
            </a:r>
            <a:r>
              <a:rPr lang="fr-FR" sz="1800" dirty="0">
                <a:solidFill>
                  <a:srgbClr val="1F497D"/>
                </a:solidFill>
              </a:rPr>
              <a:t> =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O</a:t>
            </a:r>
            <a:r>
              <a:rPr lang="fr-FR" sz="1800" dirty="0" err="1">
                <a:solidFill>
                  <a:srgbClr val="1F497D"/>
                </a:solidFill>
              </a:rPr>
              <a:t>r</a:t>
            </a:r>
            <a:r>
              <a:rPr lang="fr-FR" sz="1800" dirty="0" err="1">
                <a:solidFill>
                  <a:srgbClr val="FF6600"/>
                </a:solidFill>
              </a:rPr>
              <a:t>A</a:t>
            </a:r>
            <a:r>
              <a:rPr lang="fr-FR" sz="1800" dirty="0" err="1">
                <a:solidFill>
                  <a:srgbClr val="1F497D"/>
                </a:solidFill>
              </a:rPr>
              <a:t>nge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SY</a:t>
            </a:r>
            <a:r>
              <a:rPr lang="fr-FR" sz="1800" dirty="0" err="1">
                <a:solidFill>
                  <a:srgbClr val="1F497D"/>
                </a:solidFill>
              </a:rPr>
              <a:t>nchrotron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>
                <a:solidFill>
                  <a:srgbClr val="FF6600"/>
                </a:solidFill>
              </a:rPr>
              <a:t>S</a:t>
            </a:r>
            <a:r>
              <a:rPr lang="fr-FR" sz="1800" dirty="0">
                <a:solidFill>
                  <a:srgbClr val="1F497D"/>
                </a:solidFill>
              </a:rPr>
              <a:t>uite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A </a:t>
            </a:r>
            <a:r>
              <a:rPr lang="fr-FR" sz="1800" dirty="0" err="1">
                <a:solidFill>
                  <a:srgbClr val="1F497D"/>
                </a:solidFill>
              </a:rPr>
              <a:t>common</a:t>
            </a:r>
            <a:r>
              <a:rPr lang="fr-FR" sz="1800" dirty="0">
                <a:solidFill>
                  <a:srgbClr val="1F497D"/>
                </a:solidFill>
              </a:rPr>
              <a:t> </a:t>
            </a:r>
            <a:r>
              <a:rPr lang="fr-FR" sz="1800" dirty="0" err="1">
                <a:solidFill>
                  <a:srgbClr val="1F497D"/>
                </a:solidFill>
              </a:rPr>
              <a:t>platform</a:t>
            </a:r>
            <a:r>
              <a:rPr lang="fr-FR" sz="1800" dirty="0">
                <a:solidFill>
                  <a:srgbClr val="1F497D"/>
                </a:solidFill>
              </a:rPr>
              <a:t> to </a:t>
            </a:r>
            <a:r>
              <a:rPr lang="fr-FR" sz="1800" dirty="0" err="1">
                <a:solidFill>
                  <a:srgbClr val="1F497D"/>
                </a:solidFill>
              </a:rPr>
              <a:t>build</a:t>
            </a:r>
            <a:r>
              <a:rPr lang="fr-FR" sz="1800" dirty="0">
                <a:solidFill>
                  <a:srgbClr val="1F497D"/>
                </a:solidFill>
              </a:rPr>
              <a:t> synchrotron-</a:t>
            </a:r>
            <a:r>
              <a:rPr lang="fr-FR" sz="1800" dirty="0" err="1">
                <a:solidFill>
                  <a:srgbClr val="1F497D"/>
                </a:solidFill>
              </a:rPr>
              <a:t>oriented</a:t>
            </a:r>
            <a:r>
              <a:rPr lang="fr-FR" sz="1800" dirty="0">
                <a:solidFill>
                  <a:srgbClr val="1F497D"/>
                </a:solidFill>
              </a:rPr>
              <a:t> User Interfaces </a:t>
            </a:r>
            <a:r>
              <a:rPr lang="fr-FR" sz="1800" b="1" i="1" dirty="0" err="1">
                <a:solidFill>
                  <a:srgbClr val="1F497D"/>
                </a:solidFill>
              </a:rPr>
              <a:t>that</a:t>
            </a:r>
            <a:r>
              <a:rPr lang="fr-FR" sz="1800" b="1" i="1" dirty="0">
                <a:solidFill>
                  <a:srgbClr val="1F497D"/>
                </a:solidFill>
              </a:rPr>
              <a:t> </a:t>
            </a:r>
            <a:r>
              <a:rPr lang="fr-FR" sz="1800" b="1" i="1" dirty="0" err="1">
                <a:solidFill>
                  <a:srgbClr val="1F497D"/>
                </a:solidFill>
              </a:rPr>
              <a:t>communicate</a:t>
            </a:r>
            <a:endParaRPr lang="fr-FR" sz="1800" b="1" i="1" dirty="0">
              <a:solidFill>
                <a:srgbClr val="1F497D"/>
              </a:solidFill>
            </a:endParaRP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The </a:t>
            </a:r>
            <a:r>
              <a:rPr lang="fr-FR" sz="1800" dirty="0" err="1">
                <a:solidFill>
                  <a:srgbClr val="1F497D"/>
                </a:solidFill>
              </a:rPr>
              <a:t>upper</a:t>
            </a:r>
            <a:r>
              <a:rPr lang="fr-FR" sz="1800" dirty="0">
                <a:solidFill>
                  <a:srgbClr val="1F497D"/>
                </a:solidFill>
              </a:rPr>
              <a:t> layer of the application </a:t>
            </a:r>
            <a:r>
              <a:rPr lang="fr-FR" sz="1800" dirty="0" err="1">
                <a:solidFill>
                  <a:srgbClr val="1F497D"/>
                </a:solidFill>
              </a:rPr>
              <a:t>presented</a:t>
            </a:r>
            <a:r>
              <a:rPr lang="fr-FR" sz="1800" dirty="0">
                <a:solidFill>
                  <a:srgbClr val="1F497D"/>
                </a:solidFill>
              </a:rPr>
              <a:t> to the user 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Open Source &amp; Python </a:t>
            </a:r>
            <a:r>
              <a:rPr lang="fr-FR" sz="1800" dirty="0" err="1">
                <a:solidFill>
                  <a:srgbClr val="1F497D"/>
                </a:solidFill>
              </a:rPr>
              <a:t>technology</a:t>
            </a:r>
            <a:endParaRPr lang="fr-FR" sz="1800" dirty="0">
              <a:solidFill>
                <a:srgbClr val="1F497D"/>
              </a:solidFill>
            </a:endParaRPr>
          </a:p>
        </p:txBody>
      </p:sp>
      <p:pic>
        <p:nvPicPr>
          <p:cNvPr id="7" name="Immagine 5" descr="PPT-schermata 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0380" y="1733584"/>
            <a:ext cx="2237282" cy="145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1829" y="1325670"/>
            <a:ext cx="1505235" cy="191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61688" y="3316195"/>
            <a:ext cx="170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 </a:t>
            </a:r>
            <a:r>
              <a:rPr lang="en-US" dirty="0" err="1"/>
              <a:t>Rebuffi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12301" y="3316195"/>
            <a:ext cx="29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Manuel Sanchez del Rio</a:t>
            </a:r>
          </a:p>
        </p:txBody>
      </p:sp>
      <p:pic>
        <p:nvPicPr>
          <p:cNvPr id="10242" name="Picture 2" descr="ANL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72" y="1402657"/>
            <a:ext cx="1893175" cy="66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304" y="5410279"/>
            <a:ext cx="857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Luca </a:t>
            </a:r>
            <a:r>
              <a:rPr lang="en-GB" dirty="0" err="1"/>
              <a:t>Rebuffi</a:t>
            </a:r>
            <a:r>
              <a:rPr lang="en-GB" dirty="0"/>
              <a:t>, Manuel Sanchez del Rio (2017)  </a:t>
            </a:r>
            <a:endParaRPr lang="en-GB" dirty="0" smtClean="0"/>
          </a:p>
          <a:p>
            <a:r>
              <a:rPr lang="en-GB" b="1" dirty="0" smtClean="0"/>
              <a:t>OASYS </a:t>
            </a:r>
            <a:r>
              <a:rPr lang="en-GB" b="1" dirty="0"/>
              <a:t>(</a:t>
            </a:r>
            <a:r>
              <a:rPr lang="en-GB" b="1" dirty="0" err="1"/>
              <a:t>OrAnge</a:t>
            </a:r>
            <a:r>
              <a:rPr lang="en-GB" b="1" dirty="0"/>
              <a:t> </a:t>
            </a:r>
            <a:r>
              <a:rPr lang="en-GB" b="1" dirty="0" err="1"/>
              <a:t>SYnchrotron</a:t>
            </a:r>
            <a:r>
              <a:rPr lang="en-GB" b="1" dirty="0"/>
              <a:t> Suite) : an open-source graphical environment for </a:t>
            </a:r>
            <a:r>
              <a:rPr lang="en-GB" b="1" dirty="0" smtClean="0"/>
              <a:t>x</a:t>
            </a:r>
            <a:r>
              <a:rPr lang="en-GB" b="1" dirty="0"/>
              <a:t>-ray virtual </a:t>
            </a:r>
            <a:r>
              <a:rPr lang="en-GB" b="1" dirty="0" smtClean="0"/>
              <a:t>experiments</a:t>
            </a:r>
          </a:p>
          <a:p>
            <a:r>
              <a:rPr lang="en-GB" dirty="0"/>
              <a:t> </a:t>
            </a:r>
            <a:r>
              <a:rPr lang="en-GB" i="1" dirty="0" err="1"/>
              <a:t>Proc.SPIE</a:t>
            </a:r>
            <a:r>
              <a:rPr lang="en-GB" dirty="0"/>
              <a:t> 10388:  10388-10388</a:t>
            </a:r>
            <a:r>
              <a:rPr lang="en-GB" dirty="0" smtClean="0"/>
              <a:t>. </a:t>
            </a:r>
            <a:r>
              <a:rPr lang="en-GB" dirty="0" smtClean="0">
                <a:hlinkClick r:id="rId7"/>
              </a:rPr>
              <a:t>http://dx.doi.org/10.1117/12.2274263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1304" y="13697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oasys-kit.github.io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73278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453086" y="538617"/>
            <a:ext cx="8233714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Synchrotron Virtual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Experiments</a:t>
            </a:r>
          </a:p>
        </p:txBody>
      </p:sp>
      <p:grpSp>
        <p:nvGrpSpPr>
          <p:cNvPr id="2" name="Grouper 33"/>
          <p:cNvGrpSpPr/>
          <p:nvPr/>
        </p:nvGrpSpPr>
        <p:grpSpPr>
          <a:xfrm>
            <a:off x="1200150" y="1300013"/>
            <a:ext cx="7159223" cy="1200150"/>
            <a:chOff x="76200" y="692696"/>
            <a:chExt cx="9545631" cy="1600200"/>
          </a:xfrm>
        </p:grpSpPr>
        <p:sp>
          <p:nvSpPr>
            <p:cNvPr id="8" name="Rectangle 7"/>
            <p:cNvSpPr/>
            <p:nvPr/>
          </p:nvSpPr>
          <p:spPr>
            <a:xfrm>
              <a:off x="1524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Storage Ring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Radiation devices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-&gt; 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rgbClr val="0070C0"/>
                  </a:solidFill>
                </a:rPr>
                <a:t>Beamline</a:t>
              </a:r>
              <a:endParaRPr lang="en-US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Sample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 -</a:t>
              </a:r>
              <a:r>
                <a:rPr lang="en-US" dirty="0">
                  <a:solidFill>
                    <a:srgbClr val="0070C0"/>
                  </a:solidFill>
                </a:rPr>
                <a:t>matter interactions)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5"/>
            <p:cNvSpPr/>
            <p:nvPr/>
          </p:nvSpPr>
          <p:spPr>
            <a:xfrm>
              <a:off x="2209800" y="15832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ight Arrow 16"/>
            <p:cNvSpPr/>
            <p:nvPr/>
          </p:nvSpPr>
          <p:spPr>
            <a:xfrm>
              <a:off x="44958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" name="Right Arrow 17"/>
            <p:cNvSpPr/>
            <p:nvPr/>
          </p:nvSpPr>
          <p:spPr>
            <a:xfrm>
              <a:off x="67056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Rounded Rectangle 26"/>
            <p:cNvSpPr/>
            <p:nvPr/>
          </p:nvSpPr>
          <p:spPr>
            <a:xfrm>
              <a:off x="76200" y="692696"/>
              <a:ext cx="8991600" cy="1600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5562600" y="745083"/>
              <a:ext cx="405923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Beamline</a:t>
              </a:r>
              <a:r>
                <a:rPr lang="en-US" dirty="0">
                  <a:solidFill>
                    <a:srgbClr val="FF0000"/>
                  </a:solidFill>
                </a:rPr>
                <a:t> Experiment Chain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4" name="Down Arrow 43"/>
          <p:cNvSpPr/>
          <p:nvPr/>
        </p:nvSpPr>
        <p:spPr>
          <a:xfrm rot="9185736">
            <a:off x="2628696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26540" y="5509100"/>
            <a:ext cx="1026114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002723" y="5536103"/>
            <a:ext cx="864477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WOFRY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79657" y="5517239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XOP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9185736">
            <a:off x="7569864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9185736">
            <a:off x="3523802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032774" y="5536103"/>
            <a:ext cx="1080120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crystal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4" name="Down Arrow 53"/>
          <p:cNvSpPr/>
          <p:nvPr/>
        </p:nvSpPr>
        <p:spPr>
          <a:xfrm rot="9185736">
            <a:off x="4734930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66519" y="5536103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X-ray server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9185736">
            <a:off x="5815050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 rot="9185736">
            <a:off x="6706149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19636" y="5536103"/>
            <a:ext cx="729081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WISE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0825" y="5536103"/>
            <a:ext cx="918483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COMSYL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 rot="9185736">
            <a:off x="8407338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715324"/>
            <a:ext cx="3600450" cy="2160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49" y="5039094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Suite of Add-ons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00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581163"/>
            <a:ext cx="7886700" cy="994172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Source emission (XOPPY)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143000" y="1920478"/>
            <a:ext cx="6172200" cy="3394472"/>
          </a:xfrm>
        </p:spPr>
        <p:txBody>
          <a:bodyPr/>
          <a:lstStyle/>
          <a:p>
            <a:r>
              <a:rPr lang="en-US" altLang="en-US" sz="1800">
                <a:ea typeface="ＭＳ Ｐゴシック" panose="020B0600070205080204" pitchFamily="34" charset="-128"/>
              </a:rPr>
              <a:t>Undulator spectrum – power</a:t>
            </a:r>
          </a:p>
          <a:p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Undulator power density</a:t>
            </a:r>
          </a:p>
          <a:p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Wiggler spectrum</a:t>
            </a:r>
          </a:p>
          <a:p>
            <a:endParaRPr lang="en-US" altLang="en-US" sz="1800">
              <a:ea typeface="ＭＳ Ｐゴシック" panose="020B0600070205080204" pitchFamily="34" charset="-128"/>
            </a:endParaRPr>
          </a:p>
          <a:p>
            <a:r>
              <a:rPr lang="en-US" altLang="en-US" sz="1800">
                <a:ea typeface="ＭＳ Ｐゴシック" panose="020B0600070205080204" pitchFamily="34" charset="-128"/>
              </a:rPr>
              <a:t>BM</a:t>
            </a:r>
          </a:p>
          <a:p>
            <a:endParaRPr lang="en-GB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17412" name="Picture 2" descr="T:\srio\Screenshot from 2017-03-27 17-11-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323" y="1920479"/>
            <a:ext cx="3849291" cy="264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11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827" y="808920"/>
            <a:ext cx="6221453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Computer simulation of light sources and optical components is a mandatory step in the design and optimization of synchrotron and FEL radiation beamlines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513" y="1936558"/>
            <a:ext cx="5535581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different codes for numerical simulations are available, implementing different physical approaches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3326" y="2867617"/>
            <a:ext cx="23028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4668" y="2867617"/>
            <a:ext cx="24929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WAVEFRONT</a:t>
            </a:r>
          </a:p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PROPAGATION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179920" y="1354161"/>
            <a:ext cx="832767" cy="48929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432" y="3702946"/>
            <a:ext cx="1273454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Shadow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3362" y="3706855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9907" y="4092465"/>
            <a:ext cx="636188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XRT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2675" y="4092465"/>
            <a:ext cx="107147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err="1"/>
              <a:t>McXtrace</a:t>
            </a:r>
            <a:endParaRPr lang="en-US" sz="1225" dirty="0"/>
          </a:p>
        </p:txBody>
      </p:sp>
      <p:sp>
        <p:nvSpPr>
          <p:cNvPr id="14" name="TextBox 13"/>
          <p:cNvSpPr txBox="1"/>
          <p:nvPr/>
        </p:nvSpPr>
        <p:spPr>
          <a:xfrm>
            <a:off x="5306478" y="3748989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SRW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0955" y="3811619"/>
            <a:ext cx="8327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PHASE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478" y="4167003"/>
            <a:ext cx="73447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WISE</a:t>
            </a:r>
          </a:p>
        </p:txBody>
      </p:sp>
      <p:sp>
        <p:nvSpPr>
          <p:cNvPr id="18" name="Donut 17"/>
          <p:cNvSpPr/>
          <p:nvPr/>
        </p:nvSpPr>
        <p:spPr bwMode="auto">
          <a:xfrm>
            <a:off x="4865792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Donut 20"/>
          <p:cNvSpPr/>
          <p:nvPr/>
        </p:nvSpPr>
        <p:spPr bwMode="auto">
          <a:xfrm>
            <a:off x="1191246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eft-Right-Up Arrow 16"/>
          <p:cNvSpPr/>
          <p:nvPr/>
        </p:nvSpPr>
        <p:spPr bwMode="auto">
          <a:xfrm>
            <a:off x="3934735" y="2475535"/>
            <a:ext cx="1224848" cy="1028268"/>
          </a:xfrm>
          <a:prstGeom prst="leftRightUp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630" y="4307426"/>
            <a:ext cx="951905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WOFRY</a:t>
            </a:r>
            <a:endParaRPr lang="en-US" sz="1225" dirty="0"/>
          </a:p>
        </p:txBody>
      </p:sp>
      <p:sp>
        <p:nvSpPr>
          <p:cNvPr id="20" name="TextBox 19"/>
          <p:cNvSpPr txBox="1"/>
          <p:nvPr/>
        </p:nvSpPr>
        <p:spPr>
          <a:xfrm>
            <a:off x="6972013" y="3886157"/>
            <a:ext cx="84154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COMSYL</a:t>
            </a:r>
            <a:endParaRPr lang="en-US" sz="1225" dirty="0"/>
          </a:p>
        </p:txBody>
      </p:sp>
    </p:spTree>
    <p:extLst>
      <p:ext uri="{BB962C8B-B14F-4D97-AF65-F5344CB8AC3E}">
        <p14:creationId xmlns:p14="http://schemas.microsoft.com/office/powerpoint/2010/main" val="33870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36468" y="2101139"/>
            <a:ext cx="5352120" cy="35823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97899" y="622800"/>
            <a:ext cx="7897956" cy="99818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sz="1800" b="1" cap="all" dirty="0" smtClean="0">
                <a:solidFill>
                  <a:srgbClr val="0070C0"/>
                </a:solidFill>
              </a:rPr>
              <a:t>At HIGH ENERGIES, WE ARE FAR FROM DIFFRACTION-LIMIT (=FULLY COHERENCE)</a:t>
            </a:r>
            <a:r>
              <a:rPr sz="1800" b="1" cap="all" dirty="0" smtClean="0">
                <a:solidFill>
                  <a:srgbClr val="0070C0"/>
                </a:solidFill>
              </a:rPr>
              <a:t> </a:t>
            </a:r>
            <a:r>
              <a:rPr lang="en-US" sz="1800" b="1" cap="all" dirty="0" smtClean="0">
                <a:solidFill>
                  <a:srgbClr val="0070C0"/>
                </a:solidFill>
              </a:rPr>
              <a:t> </a:t>
            </a:r>
            <a:br>
              <a:rPr lang="en-US" sz="1800" b="1" cap="all" dirty="0" smtClean="0">
                <a:solidFill>
                  <a:srgbClr val="0070C0"/>
                </a:solidFill>
              </a:rPr>
            </a:br>
            <a:r>
              <a:rPr lang="en-US" sz="2000" dirty="0" smtClean="0">
                <a:solidFill>
                  <a:srgbClr val="0070C0"/>
                </a:solidFill>
              </a:rPr>
              <a:t>U17 </a:t>
            </a:r>
            <a:r>
              <a:rPr lang="en-US" sz="2000" dirty="0">
                <a:solidFill>
                  <a:srgbClr val="0070C0"/>
                </a:solidFill>
              </a:rPr>
              <a:t>2m @ </a:t>
            </a:r>
            <a:r>
              <a:rPr lang="en-US" sz="2000" dirty="0" smtClean="0">
                <a:solidFill>
                  <a:srgbClr val="0070C0"/>
                </a:solidFill>
              </a:rPr>
              <a:t>17 </a:t>
            </a:r>
            <a:r>
              <a:rPr lang="en-US" sz="2000" dirty="0" err="1" smtClean="0">
                <a:solidFill>
                  <a:srgbClr val="0070C0"/>
                </a:solidFill>
              </a:rPr>
              <a:t>keV</a:t>
            </a:r>
            <a:r>
              <a:rPr lang="en-US" sz="2000" dirty="0" smtClean="0">
                <a:solidFill>
                  <a:srgbClr val="0070C0"/>
                </a:solidFill>
              </a:rPr>
              <a:t> (K=0.4842) L=2m Coherent Fraction</a:t>
            </a:r>
            <a:br>
              <a:rPr lang="en-US" sz="2000" dirty="0" smtClean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/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 smtClean="0">
                <a:solidFill>
                  <a:srgbClr val="0070C0"/>
                </a:solidFill>
              </a:rPr>
              <a:t>THEREFORE, ANY BEAMLINE SIMULATION MUST START WITH RAY TRACING (INCOHERENT BEAMS)</a:t>
            </a:r>
            <a:endParaRPr sz="1800" b="1" cap="all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8434" y="2676020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3.13 %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9816" y="4551714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0.18 %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6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Oasys+ShadowOui</a:t>
            </a:r>
            <a:endParaRPr lang="en-GB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0" y="1417638"/>
            <a:ext cx="8932863" cy="5177126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Install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Oasys+ShadowOui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</a:t>
            </a:r>
          </a:p>
          <a:p>
            <a:pPr lvl="1"/>
            <a:r>
              <a:rPr lang="en-GB" altLang="en-US" dirty="0" smtClean="0">
                <a:ea typeface="ＭＳ Ｐゴシック" panose="020B0600070205080204" pitchFamily="34" charset="-128"/>
                <a:hlinkClick r:id="rId2"/>
              </a:rPr>
              <a:t>https://github.com/oasys-kit/oasys-installation-scripts/wiki</a:t>
            </a:r>
            <a:endParaRPr lang="en-GB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Today: Use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rnice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Download Tutorials:</a:t>
            </a:r>
          </a:p>
          <a:p>
            <a:pPr lvl="1"/>
            <a:r>
              <a:rPr lang="en-US" altLang="en-US" sz="20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export </a:t>
            </a:r>
            <a:r>
              <a:rPr lang="en-US" altLang="en-US" sz="200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all_proxy</a:t>
            </a:r>
            <a:r>
              <a:rPr lang="en-US" altLang="en-US" sz="20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=http://proxy.esrf.fr:3128/</a:t>
            </a:r>
          </a:p>
          <a:p>
            <a:pPr lvl="1"/>
            <a:r>
              <a:rPr lang="en-US" altLang="en-US" sz="2000" dirty="0" err="1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git</a:t>
            </a:r>
            <a:r>
              <a:rPr lang="en-US" altLang="en-US" sz="20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clone </a:t>
            </a:r>
            <a:r>
              <a:rPr lang="en-US" altLang="en-US" sz="20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  <a:hlinkClick r:id="rId3"/>
              </a:rPr>
              <a:t>https://github.com/srio/ShadowOui-Tutorial</a:t>
            </a:r>
            <a:endParaRPr lang="en-US" altLang="en-US" sz="2000" dirty="0" smtClean="0"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Start OASYS:</a:t>
            </a:r>
          </a:p>
          <a:p>
            <a:pPr lvl="1"/>
            <a:r>
              <a:rPr lang="en-US" altLang="en-US" sz="20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oarsub</a:t>
            </a:r>
            <a:r>
              <a:rPr lang="en-US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–I –l nodes=1/</a:t>
            </a:r>
            <a:r>
              <a:rPr lang="en-US" altLang="en-US" sz="200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cpu</a:t>
            </a:r>
            <a:r>
              <a:rPr lang="en-US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=1/core=8,walltime=10:00:00</a:t>
            </a:r>
          </a:p>
          <a:p>
            <a:pPr lvl="1"/>
            <a:r>
              <a:rPr lang="en-US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/scisoft/XRayOptics/</a:t>
            </a:r>
            <a:r>
              <a:rPr lang="en-US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OASYS1.1d_RNICE8</a:t>
            </a:r>
            <a:r>
              <a:rPr lang="en-US" altLang="en-US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/start_oasys.sh</a:t>
            </a:r>
            <a:endParaRPr lang="en-GB" altLang="en-US" sz="2000" dirty="0" smtClean="0">
              <a:solidFill>
                <a:srgbClr val="FF0000"/>
              </a:solidFill>
              <a:latin typeface="Courier New" panose="02070309020205020404" pitchFamily="49" charset="0"/>
              <a:ea typeface="ＭＳ Ｐゴシック" panose="020B0600070205080204" pitchFamily="34" charset="-128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6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200" y="1253"/>
            <a:ext cx="123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8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53"/>
                          <a:ext cx="123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12" cy="635"/>
                <a:chOff x="1156" y="1298"/>
                <a:chExt cx="712" cy="635"/>
              </a:xfrm>
            </p:grpSpPr>
            <p:graphicFrame>
              <p:nvGraphicFramePr>
                <p:cNvPr id="1026" name="Object 2"/>
                <p:cNvGraphicFramePr>
                  <a:graphicFrameLocks noChangeAspect="1"/>
                </p:cNvGraphicFramePr>
                <p:nvPr/>
              </p:nvGraphicFramePr>
              <p:xfrm>
                <a:off x="1292" y="1298"/>
                <a:ext cx="576" cy="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79" name="Equation" r:id="rId11" imgW="914400" imgH="482400" progId="Equation.DSMT4">
                        <p:embed/>
                      </p:oleObj>
                    </mc:Choice>
                    <mc:Fallback>
                      <p:oleObj name="Equation" r:id="rId11" imgW="914400" imgH="48240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2" y="1298"/>
                              <a:ext cx="576" cy="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1044</Words>
  <Application>Microsoft Macintosh PowerPoint</Application>
  <PresentationFormat>On-screen Show (4:3)</PresentationFormat>
  <Paragraphs>199</Paragraphs>
  <Slides>23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Office Theme</vt:lpstr>
      <vt:lpstr>Equation</vt:lpstr>
      <vt:lpstr>HERCULES 2019  Simulating beamline optics by ray-tracing using ShadowOui</vt:lpstr>
      <vt:lpstr>Goals Calculate main characteristics of synchrotron sources (dipoles and IDs)  Simulating beamline optics by ray-tracing to obtain main parameters of beam size, energy resolution and flux  Understand basic principles of x-ray optics: Reflective (aberrations, slope errors), Diffractive (dispersion) and  Refractive (chromatic aberrations)  A few words (only) about coherence    </vt:lpstr>
      <vt:lpstr>The OASYS Project</vt:lpstr>
      <vt:lpstr>Synchrotron Virtual Experiments</vt:lpstr>
      <vt:lpstr>Source emission (XOPPY)</vt:lpstr>
      <vt:lpstr>PowerPoint Presentation</vt:lpstr>
      <vt:lpstr>At HIGH ENERGIES, WE ARE FAR FROM DIFFRACTION-LIMIT (=FULLY COHERENCE)   U17 2m @ 17 keV (K=0.4842) L=2m Coherent Fraction  THEREFORE, ANY BEAMLINE SIMULATION MUST START WITH RAY TRACING (INCOHERENT BEAMS)</vt:lpstr>
      <vt:lpstr>Oasys+ShadowOui</vt:lpstr>
      <vt:lpstr>PowerPoint Presentation</vt:lpstr>
      <vt:lpstr>Compute e- beam sizes</vt:lpstr>
      <vt:lpstr>Onuki &amp; Elleaume Undulators, Wigglers  and their applications, CRC press, 2002</vt:lpstr>
      <vt:lpstr>Courtesy: Boaz Nash</vt:lpstr>
      <vt:lpstr>EBS vs ESRF electron lattice</vt:lpstr>
      <vt:lpstr>Optical elements</vt:lpstr>
      <vt:lpstr>Mirrors Geometrical model        Physical model</vt:lpstr>
      <vt:lpstr>Mirror shape</vt:lpstr>
      <vt:lpstr>Kirkpatrick-Baez</vt:lpstr>
      <vt:lpstr>Crystals</vt:lpstr>
      <vt:lpstr>Theory of the Use of More Than Two Successive X-Ray Crystal Reflections to Obtain Increased Resolving Power J W. M. DuMond Phys. Rev. 52, 872 – (1937) http://dx.doi.org/10.1103/PhysRev.52.872 </vt:lpstr>
      <vt:lpstr>Other</vt:lpstr>
      <vt:lpstr>LENSE = TWO INTERFACES  Geometrical model        Physical model</vt:lpstr>
      <vt:lpstr>HYBRID METHOD IN SHADOW (X. Shi et al.) Combining ray tracing and wavefront propagation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622</cp:revision>
  <dcterms:created xsi:type="dcterms:W3CDTF">2011-09-30T07:36:13Z</dcterms:created>
  <dcterms:modified xsi:type="dcterms:W3CDTF">2019-03-26T20:19:59Z</dcterms:modified>
</cp:coreProperties>
</file>